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307" r:id="rId2"/>
    <p:sldId id="303" r:id="rId3"/>
    <p:sldId id="304" r:id="rId4"/>
    <p:sldId id="305" r:id="rId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9E91BA9-B58E-4970-819F-4E1868F79824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57C9576-9C6D-4F6D-9A82-47E7A83188CF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DA455-837D-49D8-AD91-1F8605D6A65F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4B349-0C26-46FE-9503-9765710FD023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18E87-5357-4093-87BE-693446E7FD4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faculty.college-prep.org/~bernie/sciproject/project/Kingdoms/Animal%20Kingdom%20-%205/Local%20copy/classification/chordata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00042"/>
            <a:ext cx="1476400" cy="143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571480"/>
            <a:ext cx="136703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285984" y="357166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ar-IQ" sz="2000" dirty="0" smtClean="0"/>
          </a:p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Al-</a:t>
            </a:r>
            <a:r>
              <a:rPr lang="en-US" sz="2000" b="1" dirty="0" err="1" smtClean="0"/>
              <a:t>Karkh</a:t>
            </a:r>
            <a:r>
              <a:rPr lang="en-US" sz="2000" b="1" dirty="0" smtClean="0"/>
              <a:t> University for Science </a:t>
            </a:r>
          </a:p>
          <a:p>
            <a:pPr algn="ctr"/>
            <a:r>
              <a:rPr lang="en-US" sz="2000" b="1" dirty="0" smtClean="0"/>
              <a:t>Collage of Science </a:t>
            </a:r>
          </a:p>
          <a:p>
            <a:pPr algn="ctr"/>
            <a:r>
              <a:rPr lang="en-US" sz="2000" b="1" dirty="0" smtClean="0"/>
              <a:t>Medical Physics Department </a:t>
            </a:r>
            <a:endParaRPr lang="ar-IQ" sz="2000" dirty="0"/>
          </a:p>
        </p:txBody>
      </p:sp>
      <p:sp>
        <p:nvSpPr>
          <p:cNvPr id="6" name="Rectangle 5"/>
          <p:cNvSpPr/>
          <p:nvPr/>
        </p:nvSpPr>
        <p:spPr>
          <a:xfrm>
            <a:off x="2285984" y="2500306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ar-IQ" sz="2800" dirty="0" smtClean="0"/>
          </a:p>
          <a:p>
            <a:pPr algn="ctr"/>
            <a:r>
              <a:rPr lang="en-US" sz="2800" dirty="0" smtClean="0"/>
              <a:t> </a:t>
            </a:r>
            <a:r>
              <a:rPr lang="en-US" sz="2800" b="1" dirty="0" smtClean="0"/>
              <a:t>General Biology II </a:t>
            </a:r>
          </a:p>
          <a:p>
            <a:pPr algn="ctr"/>
            <a:r>
              <a:rPr lang="en-US" sz="2800" dirty="0" smtClean="0"/>
              <a:t>" </a:t>
            </a:r>
            <a:r>
              <a:rPr lang="en-US" sz="2800" b="1" dirty="0" smtClean="0"/>
              <a:t>Practical</a:t>
            </a:r>
            <a:r>
              <a:rPr lang="en-US" sz="2800" dirty="0" smtClean="0"/>
              <a:t>"</a:t>
            </a:r>
            <a:endParaRPr lang="ar-IQ" sz="2800" dirty="0"/>
          </a:p>
        </p:txBody>
      </p:sp>
      <p:sp>
        <p:nvSpPr>
          <p:cNvPr id="7" name="Rectangle 6"/>
          <p:cNvSpPr/>
          <p:nvPr/>
        </p:nvSpPr>
        <p:spPr>
          <a:xfrm>
            <a:off x="214282" y="4000504"/>
            <a:ext cx="8929718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IQ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IQ" sz="2400" dirty="0" smtClean="0"/>
          </a:p>
          <a:p>
            <a:pPr algn="ctr"/>
            <a:r>
              <a:rPr lang="en-US" sz="2400" dirty="0" smtClean="0"/>
              <a:t> </a:t>
            </a:r>
            <a:r>
              <a:rPr lang="en-US" sz="2400" b="1" dirty="0" smtClean="0"/>
              <a:t>Prepared by</a:t>
            </a:r>
            <a:endParaRPr lang="ar-IQ" sz="2400" b="1" dirty="0" smtClean="0"/>
          </a:p>
          <a:p>
            <a:pPr algn="ctr"/>
            <a:r>
              <a:rPr lang="en-US" sz="2400" b="1" dirty="0" smtClean="0"/>
              <a:t> </a:t>
            </a:r>
          </a:p>
          <a:p>
            <a:pPr algn="ctr"/>
            <a:r>
              <a:rPr lang="en-US" sz="2400" dirty="0" smtClean="0"/>
              <a:t>Dr. </a:t>
            </a:r>
            <a:r>
              <a:rPr lang="en-US" sz="2400" dirty="0" err="1" smtClean="0"/>
              <a:t>Hiba</a:t>
            </a:r>
            <a:r>
              <a:rPr lang="en-US" sz="2400" dirty="0" smtClean="0"/>
              <a:t> </a:t>
            </a:r>
            <a:r>
              <a:rPr lang="en-US" sz="2400" dirty="0" err="1" smtClean="0"/>
              <a:t>Shakir</a:t>
            </a:r>
            <a:r>
              <a:rPr lang="en-US" sz="2400" dirty="0" smtClean="0"/>
              <a:t> Ahmed                    Dr. </a:t>
            </a:r>
            <a:r>
              <a:rPr lang="en-US" sz="2400" dirty="0" err="1" smtClean="0"/>
              <a:t>Rawa</a:t>
            </a:r>
            <a:r>
              <a:rPr lang="en-US" sz="2400" dirty="0" smtClean="0"/>
              <a:t> Abdul </a:t>
            </a:r>
            <a:r>
              <a:rPr lang="en-US" sz="2400" dirty="0" err="1" smtClean="0"/>
              <a:t>Redha</a:t>
            </a:r>
            <a:r>
              <a:rPr lang="en-US" sz="2400" dirty="0" smtClean="0"/>
              <a:t> Aziz</a:t>
            </a:r>
          </a:p>
          <a:p>
            <a:r>
              <a:rPr lang="en-US" sz="2400" b="1" dirty="0" err="1" smtClean="0"/>
              <a:t>Ph.D</a:t>
            </a:r>
            <a:r>
              <a:rPr lang="en-US" sz="2400" b="1" dirty="0" smtClean="0"/>
              <a:t> Microbiology/Immunity          </a:t>
            </a:r>
            <a:r>
              <a:rPr lang="en-US" sz="2400" b="1" dirty="0" err="1" smtClean="0"/>
              <a:t>Ph.D</a:t>
            </a:r>
            <a:r>
              <a:rPr lang="en-US" sz="2400" b="1" dirty="0" smtClean="0"/>
              <a:t> Antibiotic Molecular Biology    </a:t>
            </a:r>
            <a:endParaRPr lang="ar-IQ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496"/>
            <a:ext cx="8229600" cy="1143000"/>
          </a:xfrm>
        </p:spPr>
        <p:txBody>
          <a:bodyPr/>
          <a:lstStyle/>
          <a:p>
            <a:r>
              <a:rPr lang="en-US" b="1" dirty="0" smtClean="0"/>
              <a:t>Phylum : </a:t>
            </a:r>
            <a:r>
              <a:rPr lang="en-US" b="1" dirty="0" err="1" smtClean="0"/>
              <a:t>Chordata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8"/>
            <a:ext cx="8229600" cy="1554155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LAB ((8))</a:t>
            </a:r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Phylum: </a:t>
            </a:r>
            <a:r>
              <a:rPr lang="en-US" sz="2800" b="1" dirty="0" err="1" smtClean="0"/>
              <a:t>Chordata</a:t>
            </a:r>
            <a:endParaRPr lang="ar-IQ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55000" lnSpcReduction="20000"/>
          </a:bodyPr>
          <a:lstStyle/>
          <a:p>
            <a:pPr lvl="0" algn="just" rtl="0">
              <a:lnSpc>
                <a:spcPct val="170000"/>
              </a:lnSpc>
            </a:pPr>
            <a:r>
              <a:rPr lang="en-US" dirty="0" smtClean="0"/>
              <a:t>The phylum </a:t>
            </a:r>
            <a:r>
              <a:rPr lang="en-US" dirty="0" err="1" smtClean="0"/>
              <a:t>Chordata</a:t>
            </a:r>
            <a:r>
              <a:rPr lang="en-US" dirty="0" smtClean="0"/>
              <a:t> contains all animals that possess, at some point during their lives, a hollow nerve cord and a notochord, a flexible rod between the nerve cord and the digestive track. The phylum </a:t>
            </a:r>
            <a:r>
              <a:rPr lang="en-US" dirty="0" err="1" smtClean="0"/>
              <a:t>Chordata</a:t>
            </a:r>
            <a:r>
              <a:rPr lang="en-US" dirty="0" smtClean="0"/>
              <a:t> is an extremely diverse phylum, and the one most recognizable to us. </a:t>
            </a:r>
          </a:p>
          <a:p>
            <a:pPr lvl="0" algn="just" rtl="0">
              <a:lnSpc>
                <a:spcPct val="170000"/>
              </a:lnSpc>
            </a:pPr>
            <a:r>
              <a:rPr lang="en-US" dirty="0" smtClean="0"/>
              <a:t>The phylum </a:t>
            </a:r>
            <a:r>
              <a:rPr lang="en-US" dirty="0" err="1" smtClean="0"/>
              <a:t>Chordata</a:t>
            </a:r>
            <a:r>
              <a:rPr lang="en-US" dirty="0" smtClean="0"/>
              <a:t> is divided into three </a:t>
            </a:r>
            <a:r>
              <a:rPr lang="en-US" dirty="0" err="1" smtClean="0"/>
              <a:t>subphylums</a:t>
            </a:r>
            <a:r>
              <a:rPr lang="en-US" dirty="0" smtClean="0"/>
              <a:t>: </a:t>
            </a:r>
            <a:r>
              <a:rPr lang="en-US" u="sng" dirty="0" err="1" smtClean="0"/>
              <a:t>Urochordata</a:t>
            </a:r>
            <a:r>
              <a:rPr lang="en-US" u="sng" dirty="0" smtClean="0"/>
              <a:t> (tunicates), </a:t>
            </a:r>
            <a:r>
              <a:rPr lang="en-US" u="sng" dirty="0" err="1" smtClean="0"/>
              <a:t>Cephalachordata</a:t>
            </a:r>
            <a:r>
              <a:rPr lang="en-US" u="sng" dirty="0" smtClean="0"/>
              <a:t> (lancelets), and Vertebrata (vertebrates)</a:t>
            </a:r>
            <a:r>
              <a:rPr lang="en-US" dirty="0" smtClean="0"/>
              <a:t>. The first two phyla are very small containing only about 2,000 species total. </a:t>
            </a:r>
          </a:p>
          <a:p>
            <a:pPr lvl="0" algn="just" rtl="0">
              <a:lnSpc>
                <a:spcPct val="170000"/>
              </a:lnSpc>
            </a:pPr>
            <a:r>
              <a:rPr lang="en-US" dirty="0" smtClean="0"/>
              <a:t>Tunicates are marine animals that only show the attributes of the </a:t>
            </a:r>
            <a:r>
              <a:rPr lang="en-US" dirty="0" err="1" smtClean="0"/>
              <a:t>chordata</a:t>
            </a:r>
            <a:r>
              <a:rPr lang="en-US" dirty="0" smtClean="0"/>
              <a:t> phylum in the larva stage, and when they turn into adults lose the notochord and nerve cord. Adult tunicates look like small sacs around 3 cm tall attached to the ocean floor.</a:t>
            </a:r>
          </a:p>
          <a:p>
            <a:pPr algn="just">
              <a:lnSpc>
                <a:spcPct val="170000"/>
              </a:lnSpc>
            </a:pPr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2918"/>
            <a:ext cx="8929718" cy="5857916"/>
          </a:xfrm>
        </p:spPr>
        <p:txBody>
          <a:bodyPr>
            <a:normAutofit fontScale="70000" lnSpcReduction="20000"/>
          </a:bodyPr>
          <a:lstStyle/>
          <a:p>
            <a:pPr lvl="0" algn="just" rtl="0">
              <a:lnSpc>
                <a:spcPct val="120000"/>
              </a:lnSpc>
            </a:pPr>
            <a:r>
              <a:rPr lang="en-US" dirty="0" smtClean="0"/>
              <a:t>Lancelets, which are similar in appearance to small fish, keep the nerve chord and notochord into maturity but are extremely simple in structure and lack a backbone.</a:t>
            </a:r>
          </a:p>
          <a:p>
            <a:pPr lvl="0" algn="just" rtl="0">
              <a:lnSpc>
                <a:spcPct val="120000"/>
              </a:lnSpc>
            </a:pPr>
            <a:r>
              <a:rPr lang="en-US" dirty="0" smtClean="0"/>
              <a:t>The third phylum, vertebrata, is the most important, and is distinguished by a backbone (made either of bone or cartilage) containing interlocking vertebrae and a skull enclosing a brain. These two features serve to protect the entire central nervous system, and in addition give support and structure to the body; these bones also form part of a larger system of bones, the </a:t>
            </a:r>
            <a:r>
              <a:rPr lang="en-US" dirty="0" err="1" smtClean="0"/>
              <a:t>endoskeletal</a:t>
            </a:r>
            <a:r>
              <a:rPr lang="en-US" dirty="0" smtClean="0"/>
              <a:t> system. Unlike the exoskeleton of other </a:t>
            </a:r>
            <a:r>
              <a:rPr lang="en-US" dirty="0" err="1" smtClean="0"/>
              <a:t>phylums</a:t>
            </a:r>
            <a:r>
              <a:rPr lang="en-US" dirty="0" smtClean="0"/>
              <a:t> such as the arthropods, which must be shed periodically, this endoskeleton is permanent and can grow with the organism. </a:t>
            </a:r>
          </a:p>
          <a:p>
            <a:pPr lvl="0" algn="just" rtl="0">
              <a:lnSpc>
                <a:spcPct val="120000"/>
              </a:lnSpc>
            </a:pPr>
            <a:r>
              <a:rPr lang="en-US" dirty="0" smtClean="0"/>
              <a:t>The subphylum vertebrata is divided into seven classes: </a:t>
            </a:r>
            <a:r>
              <a:rPr lang="en-US" dirty="0" smtClean="0">
                <a:hlinkClick r:id="rId2"/>
              </a:rPr>
              <a:t>jawless fish</a:t>
            </a:r>
            <a:r>
              <a:rPr lang="en-US" dirty="0" smtClean="0"/>
              <a:t>, </a:t>
            </a:r>
            <a:r>
              <a:rPr lang="en-US" dirty="0" smtClean="0">
                <a:hlinkClick r:id="rId2"/>
              </a:rPr>
              <a:t>cartilaginous fish</a:t>
            </a:r>
            <a:r>
              <a:rPr lang="en-US" dirty="0" smtClean="0"/>
              <a:t>, </a:t>
            </a:r>
            <a:r>
              <a:rPr lang="en-US" dirty="0" smtClean="0">
                <a:hlinkClick r:id="rId2"/>
              </a:rPr>
              <a:t>bony fish</a:t>
            </a:r>
            <a:r>
              <a:rPr lang="en-US" dirty="0" smtClean="0"/>
              <a:t>, </a:t>
            </a:r>
            <a:r>
              <a:rPr lang="en-US" dirty="0" smtClean="0">
                <a:hlinkClick r:id="rId2"/>
              </a:rPr>
              <a:t>amphibians</a:t>
            </a:r>
            <a:r>
              <a:rPr lang="en-US" dirty="0" smtClean="0"/>
              <a:t>, </a:t>
            </a:r>
            <a:r>
              <a:rPr lang="en-US" dirty="0" smtClean="0">
                <a:hlinkClick r:id="rId2"/>
              </a:rPr>
              <a:t>reptiles</a:t>
            </a:r>
            <a:r>
              <a:rPr lang="en-US" dirty="0" smtClean="0"/>
              <a:t>, </a:t>
            </a:r>
            <a:r>
              <a:rPr lang="en-US" dirty="0" smtClean="0">
                <a:hlinkClick r:id="rId2"/>
              </a:rPr>
              <a:t>birds</a:t>
            </a:r>
            <a:r>
              <a:rPr lang="en-US" dirty="0" smtClean="0"/>
              <a:t>, and </a:t>
            </a:r>
            <a:r>
              <a:rPr lang="en-US" dirty="0" smtClean="0">
                <a:hlinkClick r:id="rId2"/>
              </a:rPr>
              <a:t>mammals</a:t>
            </a:r>
            <a:r>
              <a:rPr lang="en-US" dirty="0" smtClean="0"/>
              <a:t>.</a:t>
            </a:r>
          </a:p>
          <a:p>
            <a:pPr algn="just">
              <a:lnSpc>
                <a:spcPct val="120000"/>
              </a:lnSpc>
            </a:pPr>
            <a:endParaRPr lang="ar-IQ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327</Words>
  <Application>Microsoft Office PowerPoint</Application>
  <PresentationFormat>عرض على الشاشة (3:4)‏</PresentationFormat>
  <Paragraphs>22</Paragraphs>
  <Slides>4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Office Theme</vt:lpstr>
      <vt:lpstr>الشريحة 1</vt:lpstr>
      <vt:lpstr>Phylum : Chordata</vt:lpstr>
      <vt:lpstr>Phylum: Chordata</vt:lpstr>
      <vt:lpstr>الشريحة 4</vt:lpstr>
    </vt:vector>
  </TitlesOfParts>
  <Company>By DR.Ahmed Saker 2o1O ;)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Phylum : Chordata</dc:title>
  <dc:creator>Alrawasi</dc:creator>
  <cp:lastModifiedBy>user</cp:lastModifiedBy>
  <cp:revision>4</cp:revision>
  <dcterms:created xsi:type="dcterms:W3CDTF">2018-05-04T19:49:20Z</dcterms:created>
  <dcterms:modified xsi:type="dcterms:W3CDTF">2018-05-15T06:11:53Z</dcterms:modified>
</cp:coreProperties>
</file>